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68" r:id="rId16"/>
  </p:sldIdLst>
  <p:sldSz cx="18288000" cy="10287000"/>
  <p:notesSz cx="6858000" cy="9144000"/>
  <p:embeddedFontLst>
    <p:embeddedFont>
      <p:font typeface="Montserrat Classic" panose="020B0604020202020204" charset="0"/>
      <p:regular r:id="rId18"/>
    </p:embeddedFont>
    <p:embeddedFont>
      <p:font typeface="Times New Roman Ultra-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BBF611-A2E7-482A-99E8-92D1F41121B6}" type="datetimeFigureOut">
              <a:rPr lang="en-IN" smtClean="0"/>
              <a:t>26-12-2024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2BFEBF-8F55-43FB-8202-4FB2ABFE8C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553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2BFEBF-8F55-43FB-8202-4FB2ABFE8CD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593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90800" y="114300"/>
            <a:ext cx="233172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990014" y="1028700"/>
            <a:ext cx="11440986" cy="8229600"/>
          </a:xfrm>
          <a:custGeom>
            <a:avLst/>
            <a:gdLst/>
            <a:ahLst/>
            <a:cxnLst/>
            <a:rect l="l" t="t" r="r" b="b"/>
            <a:pathLst>
              <a:path w="12960000" h="8229600">
                <a:moveTo>
                  <a:pt x="0" y="0"/>
                </a:moveTo>
                <a:lnTo>
                  <a:pt x="12960000" y="0"/>
                </a:lnTo>
                <a:lnTo>
                  <a:pt x="129600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11448" y="458664"/>
            <a:ext cx="1565668" cy="1569592"/>
          </a:xfrm>
          <a:custGeom>
            <a:avLst/>
            <a:gdLst/>
            <a:ahLst/>
            <a:cxnLst/>
            <a:rect l="l" t="t" r="r" b="b"/>
            <a:pathLst>
              <a:path w="1565668" h="1569592">
                <a:moveTo>
                  <a:pt x="0" y="0"/>
                </a:moveTo>
                <a:lnTo>
                  <a:pt x="1565668" y="0"/>
                </a:lnTo>
                <a:lnTo>
                  <a:pt x="1565668" y="1569592"/>
                </a:lnTo>
                <a:lnTo>
                  <a:pt x="0" y="15695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468660" flipH="1">
            <a:off x="15810121" y="7728909"/>
            <a:ext cx="1948099" cy="1952981"/>
          </a:xfrm>
          <a:custGeom>
            <a:avLst/>
            <a:gdLst/>
            <a:ahLst/>
            <a:cxnLst/>
            <a:rect l="l" t="t" r="r" b="b"/>
            <a:pathLst>
              <a:path w="1948099" h="1952981">
                <a:moveTo>
                  <a:pt x="1948099" y="0"/>
                </a:moveTo>
                <a:lnTo>
                  <a:pt x="0" y="0"/>
                </a:lnTo>
                <a:lnTo>
                  <a:pt x="0" y="1952981"/>
                </a:lnTo>
                <a:lnTo>
                  <a:pt x="1948099" y="1952981"/>
                </a:lnTo>
                <a:lnTo>
                  <a:pt x="1948099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3234681" flipH="1">
            <a:off x="6461899" y="7103724"/>
            <a:ext cx="2028893" cy="2101490"/>
          </a:xfrm>
          <a:custGeom>
            <a:avLst/>
            <a:gdLst/>
            <a:ahLst/>
            <a:cxnLst/>
            <a:rect l="l" t="t" r="r" b="b"/>
            <a:pathLst>
              <a:path w="2028893" h="2101490">
                <a:moveTo>
                  <a:pt x="2028893" y="0"/>
                </a:moveTo>
                <a:lnTo>
                  <a:pt x="0" y="0"/>
                </a:lnTo>
                <a:lnTo>
                  <a:pt x="0" y="2101490"/>
                </a:lnTo>
                <a:lnTo>
                  <a:pt x="2028893" y="2101490"/>
                </a:lnTo>
                <a:lnTo>
                  <a:pt x="202889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9544" y="975833"/>
            <a:ext cx="8864456" cy="2621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65"/>
              </a:lnSpc>
            </a:pPr>
            <a:r>
              <a:rPr lang="en-US" sz="7831" b="1" spc="39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PIZZA SALES </a:t>
            </a:r>
          </a:p>
          <a:p>
            <a:pPr algn="l">
              <a:lnSpc>
                <a:spcPts val="6265"/>
              </a:lnSpc>
            </a:pPr>
            <a:endParaRPr lang="en-US" sz="7831" b="1" spc="39">
              <a:solidFill>
                <a:srgbClr val="FFB608"/>
              </a:solidFill>
              <a:latin typeface="Times New Roman Ultra-Bold"/>
              <a:ea typeface="Times New Roman Ultra-Bold"/>
              <a:cs typeface="Times New Roman Ultra-Bold"/>
              <a:sym typeface="Times New Roman Ultra-Bold"/>
            </a:endParaRPr>
          </a:p>
          <a:p>
            <a:pPr algn="l">
              <a:lnSpc>
                <a:spcPts val="6265"/>
              </a:lnSpc>
            </a:pPr>
            <a:r>
              <a:rPr lang="en-US" sz="7831" b="1" spc="39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    ANALYSIS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9544" y="6406961"/>
            <a:ext cx="8643461" cy="608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28"/>
              </a:lnSpc>
            </a:pPr>
            <a:r>
              <a:rPr lang="en-US" sz="3940" dirty="0">
                <a:solidFill>
                  <a:srgbClr val="FFFFFF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Life is short, eat the pizza!</a:t>
            </a:r>
          </a:p>
        </p:txBody>
      </p:sp>
      <p:sp>
        <p:nvSpPr>
          <p:cNvPr id="9" name="Freeform 9"/>
          <p:cNvSpPr/>
          <p:nvPr/>
        </p:nvSpPr>
        <p:spPr>
          <a:xfrm>
            <a:off x="8923005" y="1741864"/>
            <a:ext cx="1608321" cy="1855405"/>
          </a:xfrm>
          <a:custGeom>
            <a:avLst/>
            <a:gdLst/>
            <a:ahLst/>
            <a:cxnLst/>
            <a:rect l="l" t="t" r="r" b="b"/>
            <a:pathLst>
              <a:path w="1608321" h="1855405">
                <a:moveTo>
                  <a:pt x="0" y="0"/>
                </a:moveTo>
                <a:lnTo>
                  <a:pt x="1608321" y="0"/>
                </a:lnTo>
                <a:lnTo>
                  <a:pt x="160832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6841" b="-6841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388760" y="0"/>
            <a:ext cx="5987753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21772" y="8281809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2618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GROUP THE ORDERS BY DATE AND CALCULATE THE AVERAGE NUMBER OF PIZZAS ORDERED PER DAY.</a:t>
            </a:r>
          </a:p>
        </p:txBody>
      </p:sp>
      <p:sp>
        <p:nvSpPr>
          <p:cNvPr id="6" name="Freeform 6"/>
          <p:cNvSpPr/>
          <p:nvPr/>
        </p:nvSpPr>
        <p:spPr>
          <a:xfrm>
            <a:off x="16770869" y="8648700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8DFDD4-8703-2DD8-F60E-D1112BDD27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9" t="23333" r="41251" b="47391"/>
          <a:stretch/>
        </p:blipFill>
        <p:spPr>
          <a:xfrm>
            <a:off x="685800" y="3369371"/>
            <a:ext cx="9677400" cy="30115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CDFDE7-62C2-7F37-AECF-91231F1139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60371" r="67084" b="27467"/>
          <a:stretch/>
        </p:blipFill>
        <p:spPr>
          <a:xfrm>
            <a:off x="10820400" y="6743700"/>
            <a:ext cx="5105400" cy="2057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452647" y="0"/>
            <a:ext cx="5835353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97970" y="8281809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2618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DETERMINE THE TOP 3 MOST ORDERED PIZZA TYPES BASED ON REVENUE.</a:t>
            </a:r>
          </a:p>
        </p:txBody>
      </p:sp>
      <p:sp>
        <p:nvSpPr>
          <p:cNvPr id="6" name="Freeform 6"/>
          <p:cNvSpPr/>
          <p:nvPr/>
        </p:nvSpPr>
        <p:spPr>
          <a:xfrm>
            <a:off x="16767401" y="8602059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71CDCD-ED84-E6E6-C0C1-E949BE9F97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2" t="23333" r="39583" b="39630"/>
          <a:stretch/>
        </p:blipFill>
        <p:spPr>
          <a:xfrm>
            <a:off x="528426" y="2970148"/>
            <a:ext cx="7842824" cy="381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CCAFB7-1B4F-7757-F56D-4AC91925AE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63696" r="64583" b="20962"/>
          <a:stretch/>
        </p:blipFill>
        <p:spPr>
          <a:xfrm>
            <a:off x="9916752" y="6672377"/>
            <a:ext cx="5704248" cy="225532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366742" y="-23813"/>
            <a:ext cx="5987753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55276" y="8385446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2618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CALCULATE THE PERCENTAGE CONTRIBUTION OF EACH PIZZA TYPE TO TOTAL REVENUE.</a:t>
            </a:r>
          </a:p>
        </p:txBody>
      </p:sp>
      <p:sp>
        <p:nvSpPr>
          <p:cNvPr id="6" name="Freeform 6"/>
          <p:cNvSpPr/>
          <p:nvPr/>
        </p:nvSpPr>
        <p:spPr>
          <a:xfrm>
            <a:off x="16829134" y="8662771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3E8D4D-C6CC-4DD9-1DE8-EE57922C3E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3" t="21852" r="38750" b="34444"/>
          <a:stretch/>
        </p:blipFill>
        <p:spPr>
          <a:xfrm>
            <a:off x="509376" y="2849336"/>
            <a:ext cx="9930024" cy="4495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1CBD61-B858-C077-2474-E5DB7A738D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2" t="68519" r="66667" b="13445"/>
          <a:stretch/>
        </p:blipFill>
        <p:spPr>
          <a:xfrm>
            <a:off x="11454470" y="6972300"/>
            <a:ext cx="4471330" cy="18554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147847" y="-4763"/>
            <a:ext cx="6140153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21771" y="8281810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1760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 dirty="0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ANALYZE THE CUMULATIVE REVENUE GENERATED OVER TIME.</a:t>
            </a:r>
          </a:p>
        </p:txBody>
      </p:sp>
      <p:sp>
        <p:nvSpPr>
          <p:cNvPr id="6" name="Freeform 6"/>
          <p:cNvSpPr/>
          <p:nvPr/>
        </p:nvSpPr>
        <p:spPr>
          <a:xfrm>
            <a:off x="16762639" y="8530560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243ECA-C41F-74B8-2E46-E839E462ED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0" t="21149" r="35417" b="50000"/>
          <a:stretch/>
        </p:blipFill>
        <p:spPr>
          <a:xfrm>
            <a:off x="685800" y="2423286"/>
            <a:ext cx="10134600" cy="29678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A03D57-DD94-14E7-6431-DBC8B02CCE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59630" r="67500" b="23557"/>
          <a:stretch/>
        </p:blipFill>
        <p:spPr>
          <a:xfrm>
            <a:off x="10896600" y="6221952"/>
            <a:ext cx="5105400" cy="190868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328822" y="0"/>
            <a:ext cx="5987753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88434" y="8418783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2618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DETERMINE THE TOP 3 MOST ORDERED PIZZA TYPES BASED ON REVENUE FOR EACH PIZZA CATEGORY.</a:t>
            </a:r>
          </a:p>
        </p:txBody>
      </p:sp>
      <p:sp>
        <p:nvSpPr>
          <p:cNvPr id="6" name="Freeform 6"/>
          <p:cNvSpPr/>
          <p:nvPr/>
        </p:nvSpPr>
        <p:spPr>
          <a:xfrm>
            <a:off x="16791214" y="8667533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4CB1FE-7A70-9AFD-B48F-561418D756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5" t="70741" r="62917" b="13703"/>
          <a:stretch/>
        </p:blipFill>
        <p:spPr>
          <a:xfrm>
            <a:off x="10504173" y="7067333"/>
            <a:ext cx="4180248" cy="1600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96F073-C73C-5FFC-563A-8C40AA5250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4" t="23704" r="41351" b="37037"/>
          <a:stretch/>
        </p:blipFill>
        <p:spPr>
          <a:xfrm>
            <a:off x="528426" y="2825523"/>
            <a:ext cx="8920374" cy="4038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050" y="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/>
          <p:cNvSpPr/>
          <p:nvPr/>
        </p:nvSpPr>
        <p:spPr>
          <a:xfrm>
            <a:off x="12300247" y="0"/>
            <a:ext cx="5987753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40822" y="8281810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9758574" cy="5235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 dirty="0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                                      </a:t>
            </a:r>
          </a:p>
          <a:p>
            <a:pPr algn="l">
              <a:lnSpc>
                <a:spcPts val="6797"/>
              </a:lnSpc>
            </a:pPr>
            <a:endParaRPr lang="en-US" sz="4531" b="1" spc="22" dirty="0">
              <a:solidFill>
                <a:srgbClr val="FFB608"/>
              </a:solidFill>
              <a:latin typeface="Times New Roman Ultra-Bold"/>
              <a:ea typeface="Times New Roman Ultra-Bold"/>
              <a:cs typeface="Times New Roman Ultra-Bold"/>
              <a:sym typeface="Times New Roman Ultra-Bold"/>
            </a:endParaRPr>
          </a:p>
          <a:p>
            <a:pPr algn="l">
              <a:lnSpc>
                <a:spcPts val="6797"/>
              </a:lnSpc>
            </a:pPr>
            <a:endParaRPr lang="en-US" sz="4531" b="1" spc="22" dirty="0">
              <a:solidFill>
                <a:srgbClr val="FFB608"/>
              </a:solidFill>
              <a:latin typeface="Times New Roman Ultra-Bold"/>
              <a:ea typeface="Times New Roman Ultra-Bold"/>
              <a:cs typeface="Times New Roman Ultra-Bold"/>
              <a:sym typeface="Times New Roman Ultra-Bold"/>
            </a:endParaRPr>
          </a:p>
          <a:p>
            <a:pPr algn="l">
              <a:lnSpc>
                <a:spcPts val="6797"/>
              </a:lnSpc>
            </a:pPr>
            <a:endParaRPr lang="en-US" sz="4531" b="1" spc="22" dirty="0">
              <a:solidFill>
                <a:srgbClr val="FFB608"/>
              </a:solidFill>
              <a:latin typeface="Times New Roman Ultra-Bold"/>
              <a:ea typeface="Times New Roman Ultra-Bold"/>
              <a:cs typeface="Times New Roman Ultra-Bold"/>
              <a:sym typeface="Times New Roman Ultra-Bold"/>
            </a:endParaRPr>
          </a:p>
          <a:p>
            <a:pPr algn="l">
              <a:lnSpc>
                <a:spcPts val="6797"/>
              </a:lnSpc>
            </a:pPr>
            <a:endParaRPr lang="en-US" sz="4531" b="1" spc="22" dirty="0">
              <a:solidFill>
                <a:srgbClr val="FFB608"/>
              </a:solidFill>
              <a:latin typeface="Times New Roman Ultra-Bold"/>
              <a:ea typeface="Times New Roman Ultra-Bold"/>
              <a:cs typeface="Times New Roman Ultra-Bold"/>
              <a:sym typeface="Times New Roman Ultra-Bold"/>
            </a:endParaRPr>
          </a:p>
          <a:p>
            <a:pPr algn="l">
              <a:lnSpc>
                <a:spcPts val="6797"/>
              </a:lnSpc>
            </a:pPr>
            <a:r>
              <a:rPr lang="en-US" sz="4531" b="1" spc="22" dirty="0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                              </a:t>
            </a:r>
            <a:r>
              <a:rPr lang="en-US" sz="6000" b="1" spc="22" dirty="0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THANK YOU</a:t>
            </a:r>
          </a:p>
        </p:txBody>
      </p:sp>
      <p:sp>
        <p:nvSpPr>
          <p:cNvPr id="6" name="Freeform 6"/>
          <p:cNvSpPr/>
          <p:nvPr/>
        </p:nvSpPr>
        <p:spPr>
          <a:xfrm>
            <a:off x="16781689" y="8648700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8750903-14C8-5197-6E71-A524D36507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342622" y="0"/>
            <a:ext cx="5123666" cy="4526661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21772" y="8359693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762639" y="8608443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855798" y="502637"/>
            <a:ext cx="10714738" cy="1354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RETRIEVE THE TOTAL NUMBER OF   </a:t>
            </a:r>
          </a:p>
          <a:p>
            <a:pPr algn="l">
              <a:lnSpc>
                <a:spcPts val="2265"/>
              </a:lnSpc>
            </a:pPr>
            <a:endParaRPr lang="en-US" sz="4531" b="1" spc="22">
              <a:solidFill>
                <a:srgbClr val="FFB608"/>
              </a:solidFill>
              <a:latin typeface="Times New Roman Ultra-Bold"/>
              <a:ea typeface="Times New Roman Ultra-Bold"/>
              <a:cs typeface="Times New Roman Ultra-Bold"/>
              <a:sym typeface="Times New Roman Ultra-Bold"/>
            </a:endParaRPr>
          </a:p>
          <a:p>
            <a:pPr algn="l">
              <a:lnSpc>
                <a:spcPts val="3625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               ORDERS PLACED.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CE7112-5966-8F8A-64D4-8DA8060050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7" t="21536" r="45454" b="62758"/>
          <a:stretch/>
        </p:blipFill>
        <p:spPr>
          <a:xfrm>
            <a:off x="3114030" y="2540063"/>
            <a:ext cx="7114562" cy="182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A4C11B-C554-B6D6-473A-A7123BAE84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48794" r="72084" b="37407"/>
          <a:stretch/>
        </p:blipFill>
        <p:spPr>
          <a:xfrm>
            <a:off x="10228592" y="5524500"/>
            <a:ext cx="3114030" cy="141948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548510" y="-84236"/>
            <a:ext cx="5987753" cy="410501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21771" y="8330432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07198" y="207362"/>
            <a:ext cx="13452442" cy="1760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CALCULATE THE TOTAL REVENUE </a:t>
            </a:r>
          </a:p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 GENERATED FROM PIZZA SALES.</a:t>
            </a:r>
          </a:p>
        </p:txBody>
      </p:sp>
      <p:sp>
        <p:nvSpPr>
          <p:cNvPr id="6" name="Freeform 6"/>
          <p:cNvSpPr/>
          <p:nvPr/>
        </p:nvSpPr>
        <p:spPr>
          <a:xfrm>
            <a:off x="16795976" y="8726766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C7B656-2F00-CE91-BDC4-22D1FF9A5F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05" t="21520" r="36250" b="53704"/>
          <a:stretch/>
        </p:blipFill>
        <p:spPr>
          <a:xfrm>
            <a:off x="762000" y="2285439"/>
            <a:ext cx="8749852" cy="2548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F59BFB7-E420-6E87-9559-0858C6658B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55859" r="66666" b="27778"/>
          <a:stretch/>
        </p:blipFill>
        <p:spPr>
          <a:xfrm>
            <a:off x="10058400" y="5424585"/>
            <a:ext cx="3581400" cy="16832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206459" y="0"/>
            <a:ext cx="6081542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21771" y="8281810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502637"/>
            <a:ext cx="12042110" cy="611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IDENTIFY THE HIGHEST-PRICE PIZZA.</a:t>
            </a:r>
          </a:p>
        </p:txBody>
      </p:sp>
      <p:sp>
        <p:nvSpPr>
          <p:cNvPr id="6" name="Freeform 6"/>
          <p:cNvSpPr/>
          <p:nvPr/>
        </p:nvSpPr>
        <p:spPr>
          <a:xfrm>
            <a:off x="16795976" y="8648700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D73CB2-C59F-ABCE-7279-92E3B2936E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0" t="22593" r="38750" b="47391"/>
          <a:stretch/>
        </p:blipFill>
        <p:spPr>
          <a:xfrm>
            <a:off x="838200" y="2036697"/>
            <a:ext cx="8229600" cy="30877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3C35BF1-0D42-6EDE-70A5-2A4D3C59DE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57407" r="66746" b="30000"/>
          <a:stretch/>
        </p:blipFill>
        <p:spPr>
          <a:xfrm>
            <a:off x="9448800" y="5829300"/>
            <a:ext cx="3962400" cy="15408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393703" y="-67004"/>
            <a:ext cx="5835353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21772" y="8254389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1760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IDENTIFY THE MOST COMMON PIZZA</a:t>
            </a:r>
          </a:p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                   SIZE ORDERED.</a:t>
            </a:r>
          </a:p>
        </p:txBody>
      </p:sp>
      <p:sp>
        <p:nvSpPr>
          <p:cNvPr id="6" name="Freeform 6"/>
          <p:cNvSpPr/>
          <p:nvPr/>
        </p:nvSpPr>
        <p:spPr>
          <a:xfrm>
            <a:off x="16703695" y="8648700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D594E3-596C-CB18-1D00-B2A9F4A310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66" t="21149" r="45417" b="45894"/>
          <a:stretch/>
        </p:blipFill>
        <p:spPr>
          <a:xfrm>
            <a:off x="1028700" y="2191612"/>
            <a:ext cx="7098841" cy="33903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6AC4DE-B504-C8EF-1FC2-17489BC348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7" t="56433" r="66064" b="21304"/>
          <a:stretch/>
        </p:blipFill>
        <p:spPr>
          <a:xfrm>
            <a:off x="9372600" y="5753100"/>
            <a:ext cx="3352800" cy="22901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828673" y="0"/>
            <a:ext cx="5459327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64424" y="8390208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2618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LIST THE TOP 5 MOST ORDERED PIZZA TYPES ALONG WITH THEIR QUANTITIES.</a:t>
            </a:r>
          </a:p>
        </p:txBody>
      </p:sp>
      <p:sp>
        <p:nvSpPr>
          <p:cNvPr id="6" name="Freeform 6"/>
          <p:cNvSpPr/>
          <p:nvPr/>
        </p:nvSpPr>
        <p:spPr>
          <a:xfrm>
            <a:off x="16805291" y="8638958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7EDB48-6886-4197-A695-B5BD941558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22593" r="35000" b="44074"/>
          <a:stretch/>
        </p:blipFill>
        <p:spPr>
          <a:xfrm>
            <a:off x="685800" y="3127261"/>
            <a:ext cx="8839200" cy="3429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BD91FD-D784-6B0B-8EFA-61395644E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56666" r="62500" b="24074"/>
          <a:stretch/>
        </p:blipFill>
        <p:spPr>
          <a:xfrm>
            <a:off x="10210800" y="7048500"/>
            <a:ext cx="4419600" cy="1981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206458" y="0"/>
            <a:ext cx="6259829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21771" y="8281810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2618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JOIN THE NECESSARY TABLES TO FIND THE TOTAL QUANTITY OF EACH PIZZA CATEGORY ORDERED.</a:t>
            </a:r>
          </a:p>
        </p:txBody>
      </p:sp>
      <p:sp>
        <p:nvSpPr>
          <p:cNvPr id="6" name="Freeform 6"/>
          <p:cNvSpPr/>
          <p:nvPr/>
        </p:nvSpPr>
        <p:spPr>
          <a:xfrm>
            <a:off x="16851782" y="8724900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3B931D-3CBC-F899-60A5-445AA1C41A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24074" r="37083" b="48519"/>
          <a:stretch/>
        </p:blipFill>
        <p:spPr>
          <a:xfrm>
            <a:off x="609600" y="3465448"/>
            <a:ext cx="8305800" cy="2819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23D642-1BB9-4C9C-7DF0-9D8BD95A2B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7" t="66778" r="72083" b="15185"/>
          <a:stretch/>
        </p:blipFill>
        <p:spPr>
          <a:xfrm>
            <a:off x="9982200" y="6533775"/>
            <a:ext cx="4572000" cy="18554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300247" y="0"/>
            <a:ext cx="5987753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21772" y="8390207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1760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DETERMINE THE DISTRIBUTION OF ORDERS BY HOUR OF THE DAY.</a:t>
            </a:r>
          </a:p>
        </p:txBody>
      </p:sp>
      <p:sp>
        <p:nvSpPr>
          <p:cNvPr id="6" name="Freeform 6"/>
          <p:cNvSpPr/>
          <p:nvPr/>
        </p:nvSpPr>
        <p:spPr>
          <a:xfrm>
            <a:off x="16762639" y="8643782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C133C1-A157-006B-1696-9935957117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0" t="22593" r="36667" b="52608"/>
          <a:stretch/>
        </p:blipFill>
        <p:spPr>
          <a:xfrm>
            <a:off x="838200" y="2437574"/>
            <a:ext cx="8610600" cy="25510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BCBAEC-962E-8843-554B-6DABCB518B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56312" r="72442" b="18889"/>
          <a:stretch/>
        </p:blipFill>
        <p:spPr>
          <a:xfrm>
            <a:off x="10287000" y="5483941"/>
            <a:ext cx="4648200" cy="25510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511592" y="0"/>
            <a:ext cx="5835353" cy="4875148"/>
          </a:xfrm>
          <a:custGeom>
            <a:avLst/>
            <a:gdLst/>
            <a:ahLst/>
            <a:cxnLst/>
            <a:rect l="l" t="t" r="r" b="b"/>
            <a:pathLst>
              <a:path w="7677398" h="4875148">
                <a:moveTo>
                  <a:pt x="0" y="0"/>
                </a:moveTo>
                <a:lnTo>
                  <a:pt x="7677398" y="0"/>
                </a:lnTo>
                <a:lnTo>
                  <a:pt x="7677398" y="4875148"/>
                </a:lnTo>
                <a:lnTo>
                  <a:pt x="0" y="48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68660" flipH="1">
            <a:off x="136058" y="8197133"/>
            <a:ext cx="2358008" cy="1952981"/>
          </a:xfrm>
          <a:custGeom>
            <a:avLst/>
            <a:gdLst/>
            <a:ahLst/>
            <a:cxnLst/>
            <a:rect l="l" t="t" r="r" b="b"/>
            <a:pathLst>
              <a:path w="2358008" h="1952981">
                <a:moveTo>
                  <a:pt x="2358008" y="0"/>
                </a:moveTo>
                <a:lnTo>
                  <a:pt x="0" y="0"/>
                </a:lnTo>
                <a:lnTo>
                  <a:pt x="0" y="1952981"/>
                </a:lnTo>
                <a:lnTo>
                  <a:pt x="2358008" y="1952981"/>
                </a:lnTo>
                <a:lnTo>
                  <a:pt x="2358008" y="0"/>
                </a:lnTo>
                <a:close/>
              </a:path>
            </a:pathLst>
          </a:custGeom>
          <a:blipFill>
            <a:blip r:embed="rId4"/>
            <a:stretch>
              <a:fillRect t="-10520" b="-1052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28426" y="207362"/>
            <a:ext cx="12042110" cy="2618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7"/>
              </a:lnSpc>
            </a:pPr>
            <a:r>
              <a:rPr lang="en-US" sz="4531" b="1" spc="22">
                <a:solidFill>
                  <a:srgbClr val="FFB608"/>
                </a:solidFill>
                <a:latin typeface="Times New Roman Ultra-Bold"/>
                <a:ea typeface="Times New Roman Ultra-Bold"/>
                <a:cs typeface="Times New Roman Ultra-Bold"/>
                <a:sym typeface="Times New Roman Ultra-Bold"/>
              </a:rPr>
              <a:t>JOIN RELEVANT TABLES TO FIND THE CATEGORY-WISE DISTRIBUTION OF PIZZAS.</a:t>
            </a:r>
          </a:p>
        </p:txBody>
      </p:sp>
      <p:sp>
        <p:nvSpPr>
          <p:cNvPr id="6" name="Freeform 6"/>
          <p:cNvSpPr/>
          <p:nvPr/>
        </p:nvSpPr>
        <p:spPr>
          <a:xfrm>
            <a:off x="16821584" y="8648700"/>
            <a:ext cx="1525361" cy="1855405"/>
          </a:xfrm>
          <a:custGeom>
            <a:avLst/>
            <a:gdLst/>
            <a:ahLst/>
            <a:cxnLst/>
            <a:rect l="l" t="t" r="r" b="b"/>
            <a:pathLst>
              <a:path w="1525361" h="1855405">
                <a:moveTo>
                  <a:pt x="0" y="0"/>
                </a:moveTo>
                <a:lnTo>
                  <a:pt x="1525361" y="0"/>
                </a:lnTo>
                <a:lnTo>
                  <a:pt x="1525361" y="1855405"/>
                </a:lnTo>
                <a:lnTo>
                  <a:pt x="0" y="18554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909" b="-3909"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729233-A8FC-BCB9-549F-7375979E9A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3" t="21852" r="48750" b="55925"/>
          <a:stretch/>
        </p:blipFill>
        <p:spPr>
          <a:xfrm>
            <a:off x="685800" y="3314700"/>
            <a:ext cx="8229600" cy="228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B6741B-1EA0-6A40-3B12-1E69448BD1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7" t="57429" r="70000" b="25534"/>
          <a:stretch/>
        </p:blipFill>
        <p:spPr>
          <a:xfrm>
            <a:off x="10058400" y="5981700"/>
            <a:ext cx="5181600" cy="1752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164</Words>
  <Application>Microsoft Office PowerPoint</Application>
  <PresentationFormat>Custom</PresentationFormat>
  <Paragraphs>28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Montserrat Classic</vt:lpstr>
      <vt:lpstr>Arial</vt:lpstr>
      <vt:lpstr>Calibri</vt:lpstr>
      <vt:lpstr>Times New Roman Ultra-Bold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Yellow Modern Pizza Sale Video</dc:title>
  <dc:creator>AKANSHA MANADULI</dc:creator>
  <cp:lastModifiedBy>SUSHANT MANADULI</cp:lastModifiedBy>
  <cp:revision>3</cp:revision>
  <dcterms:created xsi:type="dcterms:W3CDTF">2006-08-16T00:00:00Z</dcterms:created>
  <dcterms:modified xsi:type="dcterms:W3CDTF">2024-12-26T14:19:02Z</dcterms:modified>
  <dc:identifier>DAGaZHgb7ZI</dc:identifier>
</cp:coreProperties>
</file>

<file path=docProps/thumbnail.jpeg>
</file>